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318" r:id="rId3"/>
    <p:sldId id="358" r:id="rId4"/>
    <p:sldId id="323" r:id="rId5"/>
    <p:sldId id="324" r:id="rId6"/>
    <p:sldId id="261" r:id="rId7"/>
    <p:sldId id="337" r:id="rId8"/>
    <p:sldId id="339" r:id="rId9"/>
    <p:sldId id="338" r:id="rId10"/>
    <p:sldId id="343" r:id="rId11"/>
    <p:sldId id="336" r:id="rId12"/>
    <p:sldId id="342" r:id="rId13"/>
    <p:sldId id="340" r:id="rId14"/>
    <p:sldId id="341" r:id="rId15"/>
    <p:sldId id="346" r:id="rId16"/>
    <p:sldId id="347" r:id="rId17"/>
    <p:sldId id="348" r:id="rId18"/>
    <p:sldId id="349" r:id="rId19"/>
    <p:sldId id="351" r:id="rId20"/>
    <p:sldId id="352" r:id="rId21"/>
    <p:sldId id="353" r:id="rId22"/>
    <p:sldId id="344" r:id="rId23"/>
    <p:sldId id="354" r:id="rId24"/>
    <p:sldId id="356" r:id="rId25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29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46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65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http://japan-photo.jnto.go.jp/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65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280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975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https://www.erin.ne.jp/jp/lesson06/index.html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https://www.erin.ne.jp/jp/lesson06/letssee/index.html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Creative Common</a:t>
            </a:r>
          </a:p>
          <a:p>
            <a:r>
              <a:rPr kumimoji="1" lang="en-GB" altLang="ja-JP" dirty="0" smtClean="0"/>
              <a:t>http://commons.wikimedia.org/wiki/File:JR-Maglev-MLX01-2.jpg</a:t>
            </a:r>
          </a:p>
          <a:p>
            <a:endParaRPr kumimoji="1" lang="en-GB" altLang="ja-JP" dirty="0" smtClean="0"/>
          </a:p>
          <a:p>
            <a:r>
              <a:rPr kumimoji="1" lang="en-US" altLang="ja-JP" dirty="0" smtClean="0"/>
              <a:t>TVR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://www.youtube.com/watch?v=8FdJhBzTTx4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776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Tokyo-Kyoto 285km, Tokyo-Hiroshima 503km, Tokyo-Kagoshima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844km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by land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Tokyo-Okinawa 965km by air</a:t>
            </a:r>
          </a:p>
          <a:p>
            <a:endParaRPr kumimoji="1" lang="en-US" altLang="ja-JP" dirty="0" smtClean="0"/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24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Genki</a:t>
            </a:r>
            <a:r>
              <a:rPr kumimoji="1" lang="en-US" altLang="ja-JP" dirty="0" smtClean="0"/>
              <a:t> Japan Weather song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http://www.genkienglish.net/genkijapan/japaneseweather.htm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416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19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3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46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501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Minna</a:t>
            </a:r>
            <a:r>
              <a:rPr kumimoji="1" lang="en-US" altLang="ja-JP" dirty="0" smtClean="0"/>
              <a:t> no </a:t>
            </a:r>
            <a:r>
              <a:rPr kumimoji="1" lang="en-US" altLang="ja-JP" dirty="0" err="1" smtClean="0"/>
              <a:t>Kyozai</a:t>
            </a:r>
            <a:r>
              <a:rPr kumimoji="1" lang="en-US" altLang="ja-JP" dirty="0" smtClean="0"/>
              <a:t> Site </a:t>
            </a:r>
          </a:p>
          <a:p>
            <a:r>
              <a:rPr kumimoji="1" lang="en-GB" altLang="ja-JP" dirty="0" smtClean="0"/>
              <a:t>https://minnanokyozai.jp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88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gif"/><Relationship Id="rId7" Type="http://schemas.openxmlformats.org/officeDocument/2006/relationships/image" Target="../media/image2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1.gif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gif"/><Relationship Id="rId7" Type="http://schemas.openxmlformats.org/officeDocument/2006/relationships/image" Target="../media/image20.gif"/><Relationship Id="rId12" Type="http://schemas.openxmlformats.org/officeDocument/2006/relationships/image" Target="../media/image6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hyperlink" Target="https://www.erin.ne.jp/jp/lesson06/letssee/index.html" TargetMode="External"/><Relationship Id="rId5" Type="http://schemas.openxmlformats.org/officeDocument/2006/relationships/image" Target="../media/image21.gif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hyperlink" Target="https://www.youtube.com/watch?v=8FdJhBzTTx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4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27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hyperlink" Target="http://www.genkienglish.net/genkijapan/japaneseweather.htm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wav"/><Relationship Id="rId13" Type="http://schemas.microsoft.com/office/2007/relationships/media" Target="../media/media17.wav"/><Relationship Id="rId18" Type="http://schemas.openxmlformats.org/officeDocument/2006/relationships/audio" Target="../media/media19.wav"/><Relationship Id="rId3" Type="http://schemas.microsoft.com/office/2007/relationships/media" Target="../media/media12.wav"/><Relationship Id="rId21" Type="http://schemas.openxmlformats.org/officeDocument/2006/relationships/slideLayout" Target="../slideLayouts/slideLayout4.xml"/><Relationship Id="rId7" Type="http://schemas.microsoft.com/office/2007/relationships/media" Target="../media/media14.wav"/><Relationship Id="rId12" Type="http://schemas.openxmlformats.org/officeDocument/2006/relationships/audio" Target="../media/media16.wav"/><Relationship Id="rId17" Type="http://schemas.microsoft.com/office/2007/relationships/media" Target="../media/media19.wav"/><Relationship Id="rId2" Type="http://schemas.openxmlformats.org/officeDocument/2006/relationships/audio" Target="../media/media11.wav"/><Relationship Id="rId16" Type="http://schemas.openxmlformats.org/officeDocument/2006/relationships/audio" Target="../media/media18.wav"/><Relationship Id="rId20" Type="http://schemas.openxmlformats.org/officeDocument/2006/relationships/audio" Target="../media/media20.wav"/><Relationship Id="rId1" Type="http://schemas.microsoft.com/office/2007/relationships/media" Target="../media/media11.wav"/><Relationship Id="rId6" Type="http://schemas.openxmlformats.org/officeDocument/2006/relationships/audio" Target="../media/media13.wav"/><Relationship Id="rId11" Type="http://schemas.microsoft.com/office/2007/relationships/media" Target="../media/media16.wav"/><Relationship Id="rId5" Type="http://schemas.microsoft.com/office/2007/relationships/media" Target="../media/media13.wav"/><Relationship Id="rId15" Type="http://schemas.microsoft.com/office/2007/relationships/media" Target="../media/media18.wav"/><Relationship Id="rId23" Type="http://schemas.openxmlformats.org/officeDocument/2006/relationships/image" Target="../media/image27.png"/><Relationship Id="rId10" Type="http://schemas.openxmlformats.org/officeDocument/2006/relationships/audio" Target="../media/media15.wav"/><Relationship Id="rId19" Type="http://schemas.microsoft.com/office/2007/relationships/media" Target="../media/media20.wav"/><Relationship Id="rId4" Type="http://schemas.openxmlformats.org/officeDocument/2006/relationships/audio" Target="../media/media12.wav"/><Relationship Id="rId9" Type="http://schemas.microsoft.com/office/2007/relationships/media" Target="../media/media15.wav"/><Relationship Id="rId14" Type="http://schemas.openxmlformats.org/officeDocument/2006/relationships/audio" Target="../media/media17.wav"/><Relationship Id="rId2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4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30.jpeg"/><Relationship Id="rId4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Transportation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jitensha</a:t>
            </a:r>
            <a:endParaRPr kumimoji="1" lang="ja-JP" altLang="en-US" dirty="0"/>
          </a:p>
        </p:txBody>
      </p:sp>
      <p:pic>
        <p:nvPicPr>
          <p:cNvPr id="7172" name="Picture 4" descr="https://minnanokyozai.jp/kyozai/material/IUM00120/ium00120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305" y="1600200"/>
            <a:ext cx="523538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1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d</a:t>
            </a:r>
            <a:r>
              <a:rPr kumimoji="1" lang="en-US" altLang="ja-JP" dirty="0" err="1" smtClean="0"/>
              <a:t>ensha</a:t>
            </a:r>
            <a:endParaRPr kumimoji="1" lang="ja-JP" altLang="en-US" dirty="0"/>
          </a:p>
        </p:txBody>
      </p:sp>
      <p:pic>
        <p:nvPicPr>
          <p:cNvPr id="1026" name="Picture 2" descr="https://minnanokyozai.jp/kyozai/material/IUM00328/ium003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1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 err="1"/>
              <a:t>Shinkansen</a:t>
            </a:r>
            <a:r>
              <a:rPr lang="ja-JP" altLang="en-US" dirty="0"/>
              <a:t> </a:t>
            </a: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2971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 err="1"/>
              <a:t>hikooki</a:t>
            </a:r>
            <a:endParaRPr lang="ja-JP" altLang="en-US" dirty="0"/>
          </a:p>
        </p:txBody>
      </p:sp>
      <p:pic>
        <p:nvPicPr>
          <p:cNvPr id="5122" name="Picture 2" descr="https://minnanokyozai.jp/kyozai/material/IUM00300/ium00300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297" y="1600200"/>
            <a:ext cx="624740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38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fune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038/ium0003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1981994"/>
            <a:ext cx="44386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78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minnanokyozai.jp/kyozai/material/IUM00328/ium0032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770"/>
            <a:ext cx="4283190" cy="31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27" y="1532124"/>
            <a:ext cx="2596294" cy="18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21" y="4830209"/>
            <a:ext cx="1551254" cy="1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1857270" cy="13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s://minnanokyozai.jp/kyozai/material/IUM00308/ium0030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325" y="554600"/>
            <a:ext cx="2252273" cy="163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コンテンツ プレースホルダ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4993113"/>
            <a:ext cx="2434075" cy="1825556"/>
          </a:xfrm>
          <a:prstGeom prst="rect">
            <a:avLst/>
          </a:prstGeom>
        </p:spPr>
      </p:pic>
      <p:pic>
        <p:nvPicPr>
          <p:cNvPr id="21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587"/>
            <a:ext cx="2051618" cy="148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28" y="4859780"/>
            <a:ext cx="1994857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995936" y="864707"/>
            <a:ext cx="1784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err="1" smtClean="0"/>
              <a:t>kuruma</a:t>
            </a:r>
            <a:endParaRPr kumimoji="1" lang="ja-JP" altLang="en-US" sz="4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20104" y="2008398"/>
            <a:ext cx="1794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takushii</a:t>
            </a:r>
            <a:endParaRPr kumimoji="1" lang="ja-JP" altLang="en-US" sz="4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67636" y="79855"/>
            <a:ext cx="1168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basu</a:t>
            </a:r>
            <a:endParaRPr kumimoji="1" lang="ja-JP" altLang="en-US" sz="4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16848" y="4122323"/>
            <a:ext cx="1830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jitensh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94147" y="2809478"/>
            <a:ext cx="1693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densh</a:t>
            </a:r>
            <a:r>
              <a:rPr kumimoji="1" lang="en-US" altLang="ja-JP" sz="4000" dirty="0" err="1" smtClean="0"/>
              <a:t>a</a:t>
            </a:r>
            <a:endParaRPr kumimoji="1" lang="ja-JP" altLang="en-US" sz="4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89874" y="4305398"/>
            <a:ext cx="2503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shinkansen</a:t>
            </a:r>
            <a:endParaRPr kumimoji="1" lang="ja-JP" altLang="en-US" sz="4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4662" y="111272"/>
            <a:ext cx="1677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hikooki</a:t>
            </a:r>
            <a:endParaRPr kumimoji="1" lang="ja-JP" altLang="en-US" sz="4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319357" y="4131761"/>
            <a:ext cx="1135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fune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44867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minnanokyozai.jp/kyozai/material/IUM00328/ium0032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2770"/>
            <a:ext cx="4283190" cy="310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927" y="1532124"/>
            <a:ext cx="2596294" cy="18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221" y="4830209"/>
            <a:ext cx="1551254" cy="13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92896"/>
            <a:ext cx="1857270" cy="134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s://minnanokyozai.jp/kyozai/material/IUM00308/ium0030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325" y="554600"/>
            <a:ext cx="2252273" cy="163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コンテンツ プレースホルダ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4993113"/>
            <a:ext cx="2434075" cy="1825556"/>
          </a:xfrm>
          <a:prstGeom prst="rect">
            <a:avLst/>
          </a:prstGeom>
        </p:spPr>
      </p:pic>
      <p:pic>
        <p:nvPicPr>
          <p:cNvPr id="21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587"/>
            <a:ext cx="2051618" cy="148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28" y="4859780"/>
            <a:ext cx="1994857" cy="169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fukushima\AppData\Local\Microsoft\Windows\Temporary Internet Files\Content.IE5\W036O0PX\MC900420512[1].wm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3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Linear motor car (Maglev train)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Rinia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mootaa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kaa</a:t>
            </a:r>
            <a:endParaRPr kumimoji="1" lang="ja-JP" altLang="en-US" dirty="0"/>
          </a:p>
        </p:txBody>
      </p:sp>
      <p:pic>
        <p:nvPicPr>
          <p:cNvPr id="3074" name="Picture 2" descr="http://upload.wikimedia.org/wikipedia/commons/thumb/9/9f/JR-Maglev-MLX01-2.jpg/1280px-JR-Maglev-MLX01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588223" y="6340678"/>
            <a:ext cx="12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©</a:t>
            </a:r>
            <a:r>
              <a:rPr lang="en-GB" altLang="ja-JP" dirty="0" smtClean="0"/>
              <a:t>Yosemite</a:t>
            </a:r>
            <a:endParaRPr kumimoji="1" lang="ja-JP" altLang="en-US" dirty="0"/>
          </a:p>
        </p:txBody>
      </p:sp>
      <p:pic>
        <p:nvPicPr>
          <p:cNvPr id="6" name="Picture 3" descr="C:\Users\fukushima\AppData\Local\Microsoft\Windows\Temporary Internet Files\Content.IE5\W036O0PX\MC900420512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88640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10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review numbers!! 1-10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3568" y="1412776"/>
            <a:ext cx="8744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37248" y="1412776"/>
            <a:ext cx="1098848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619672" y="1412776"/>
            <a:ext cx="2736304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322440" y="1412776"/>
            <a:ext cx="3642048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 11-20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9208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1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11948" y="1412776"/>
            <a:ext cx="173226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solidFill>
                  <a:schemeClr val="accent6"/>
                </a:solidFill>
                <a:ea typeface="ＭＳ Ｐゴシック" pitchFamily="34" charset="-128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GB" altLang="ja-JP" sz="5400" dirty="0" smtClean="0"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ichi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san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yon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go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5970512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roku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nana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hachi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ky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F00Comic7" pitchFamily="49" charset="-128"/>
                <a:cs typeface="Times New Roman" pitchFamily="18" charset="0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altLang="ja-JP" sz="5400" b="1" dirty="0" err="1" smtClean="0">
                <a:solidFill>
                  <a:schemeClr val="accent6"/>
                </a:solidFill>
                <a:ea typeface="ＭＳ Ｐゴシック" pitchFamily="34" charset="-128"/>
              </a:rPr>
              <a:t>ni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kumimoji="1" lang="en-NZ" altLang="ja-JP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j</a:t>
            </a:r>
            <a:r>
              <a:rPr kumimoji="1" lang="en-US" altLang="ja-JP" sz="5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uu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2618910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3609020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459913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17330" y="5589240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1556792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2546902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3537012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4527122"/>
            <a:ext cx="609600" cy="609600"/>
          </a:xfrm>
          <a:prstGeom prst="rect">
            <a:avLst/>
          </a:prstGeom>
        </p:spPr>
      </p:pic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250432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381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3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99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7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8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85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71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</a:t>
            </a:r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10" name="Picture 6" descr="C:\Users\fukushima\AppData\Local\Microsoft\Windows\Temporary Internet Files\Content.IE5\EHLK55LX\MM900283474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1988840"/>
            <a:ext cx="2907323" cy="430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fukushima\AppData\Local\Microsoft\Windows\Temporary Internet Files\Content.IE5\W036O0PX\MC900420512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13560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1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10-100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(Review)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368152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0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100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52028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2849960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GB" altLang="ja-JP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5400" b="1" dirty="0" smtClean="0">
                <a:solidFill>
                  <a:srgbClr val="FF0000"/>
                </a:solidFill>
                <a:ea typeface="ＭＳ Ｐゴシック" pitchFamily="34" charset="-128"/>
              </a:rPr>
              <a:t>j</a:t>
            </a:r>
            <a:r>
              <a:rPr lang="en-US" altLang="ja-JP" sz="5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uu</a:t>
            </a:r>
            <a:endParaRPr kumimoji="1" lang="en-NZ" altLang="ja-JP" sz="5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DF00Comic7" pitchFamily="49" charset="-128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hyaku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1628800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2600908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357301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4545124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89515" y="5517232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1628800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2595098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3561396"/>
            <a:ext cx="609600" cy="609600"/>
          </a:xfrm>
          <a:prstGeom prst="rect">
            <a:avLst/>
          </a:prstGeom>
        </p:spPr>
      </p:pic>
      <p:pic>
        <p:nvPicPr>
          <p:cNvPr id="1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4527693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 cstate="print"/>
          <a:stretch>
            <a:fillRect/>
          </a:stretch>
        </p:blipFill>
        <p:spPr>
          <a:xfrm>
            <a:off x="4355976" y="5493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8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6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8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6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9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5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59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100-1000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5232" y="1412776"/>
            <a:ext cx="1378496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4400" b="1" dirty="0" smtClean="0">
                <a:solidFill>
                  <a:srgbClr val="FF0000"/>
                </a:solidFill>
                <a:ea typeface="DF00Comic7" pitchFamily="49" charset="-128"/>
                <a:cs typeface="Times New Roman" pitchFamily="18" charset="0"/>
              </a:rPr>
              <a:t>1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  </a:t>
            </a:r>
            <a:endParaRPr lang="en-GB" altLang="ja-JP" sz="4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2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3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ja-JP" altLang="en-NZ" sz="4400" b="1" dirty="0" smtClean="0">
                <a:ea typeface="DF00Comic7" pitchFamily="49" charset="-128"/>
                <a:cs typeface="Times New Roman" pitchFamily="18" charset="0"/>
              </a:rPr>
              <a:t>  </a:t>
            </a:r>
            <a:endParaRPr lang="en-NZ" altLang="ja-JP" sz="4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5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endParaRPr lang="en-GB" altLang="ja-JP" sz="4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4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1470520" cy="499715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6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7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8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endParaRPr lang="en-GB" altLang="ja-JP" sz="4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en-US" altLang="ja-JP" sz="4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en-US" altLang="ja-JP" sz="4400" b="1" dirty="0" smtClean="0">
                <a:solidFill>
                  <a:srgbClr val="FF0000"/>
                </a:solidFill>
                <a:ea typeface="ＭＳ Ｐゴシック" pitchFamily="34" charset="-128"/>
              </a:rPr>
              <a:t>00</a:t>
            </a:r>
            <a:r>
              <a:rPr lang="en-NZ" altLang="ja-JP" sz="4400" b="1" dirty="0" smtClean="0">
                <a:ea typeface="DF00Comic7" pitchFamily="49" charset="-128"/>
              </a:rPr>
              <a:t> </a:t>
            </a:r>
            <a:endParaRPr lang="en-NZ" altLang="ja-JP" sz="4400" b="1" dirty="0">
              <a:ea typeface="DF00Comic7" pitchFamily="49" charset="-128"/>
            </a:endParaRPr>
          </a:p>
          <a:p>
            <a:pPr marL="0" indent="0" algn="r">
              <a:buNone/>
            </a:pPr>
            <a:r>
              <a:rPr lang="en-US" altLang="ja-JP" sz="4400" b="1" dirty="0" smtClean="0">
                <a:ea typeface="ＭＳ Ｐゴシック" pitchFamily="34" charset="-128"/>
              </a:rPr>
              <a:t>1000</a:t>
            </a:r>
            <a:endParaRPr lang="en-GB" altLang="ja-JP" sz="4400" dirty="0">
              <a:ea typeface="ＭＳ Ｐゴシック" pitchFamily="34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835696" y="1412776"/>
            <a:ext cx="288032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ja-JP" altLang="en-US" sz="4400" b="1" dirty="0" smtClean="0">
                <a:solidFill>
                  <a:srgbClr val="FF0000"/>
                </a:solidFill>
                <a:ea typeface="ＭＳ Ｐゴシック" pitchFamily="34" charset="-128"/>
              </a:rPr>
              <a:t>    </a:t>
            </a:r>
            <a:r>
              <a:rPr lang="en-US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NZ" altLang="ja-JP" sz="4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san </a:t>
            </a: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b</a:t>
            </a:r>
            <a:r>
              <a:rPr lang="en-NZ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yaku</a:t>
            </a:r>
            <a:endParaRPr lang="en-NZ" altLang="ja-JP" sz="4400" b="1" dirty="0">
              <a:solidFill>
                <a:srgbClr val="00B050"/>
              </a:solidFill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yon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NZ" altLang="ja-JP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go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DF00Comic7" pitchFamily="49" charset="-128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6114528" y="1412776"/>
            <a:ext cx="3029472" cy="4997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roppyaku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nana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GB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ja-JP" sz="4400" b="1" dirty="0" err="1" smtClean="0">
                <a:solidFill>
                  <a:srgbClr val="00B050"/>
                </a:solidFill>
                <a:ea typeface="ＭＳ Ｐゴシック" pitchFamily="34" charset="-128"/>
              </a:rPr>
              <a:t>happyaku</a:t>
            </a:r>
            <a:endParaRPr lang="en-GB" altLang="ja-JP" sz="4400" dirty="0">
              <a:solidFill>
                <a:srgbClr val="00B050"/>
              </a:solidFill>
              <a:ea typeface="ＭＳ Ｐゴシック" pitchFamily="34" charset="-128"/>
              <a:cs typeface="Times New Roman" pitchFamily="18" charset="0"/>
            </a:endParaRPr>
          </a:p>
          <a:p>
            <a:pPr lvl="0">
              <a:spcBef>
                <a:spcPct val="20000"/>
              </a:spcBef>
              <a:defRPr/>
            </a:pPr>
            <a:r>
              <a:rPr lang="en-NZ" altLang="ja-JP" sz="4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4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4400" b="1" dirty="0" smtClean="0">
                <a:ea typeface="DF00Comic7" pitchFamily="49" charset="-128"/>
                <a:cs typeface="Times New Roman" pitchFamily="18" charset="0"/>
              </a:rPr>
              <a:t> </a:t>
            </a:r>
            <a:r>
              <a:rPr lang="en-NZ" altLang="ja-JP" sz="4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hyaku</a:t>
            </a:r>
            <a:endParaRPr kumimoji="1" lang="en-NZ" altLang="ja-JP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DF00Comic7" pitchFamily="49" charset="-128"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altLang="ja-JP" sz="4400" b="1" dirty="0" err="1">
                <a:solidFill>
                  <a:srgbClr val="00B050"/>
                </a:solidFill>
                <a:ea typeface="DF00Comic7" pitchFamily="49" charset="-128"/>
                <a:cs typeface="Times New Roman" pitchFamily="18" charset="0"/>
              </a:rPr>
              <a:t>sen</a:t>
            </a:r>
            <a:r>
              <a:rPr lang="en-NZ" altLang="ja-JP" sz="4400" b="1" dirty="0" smtClean="0">
                <a:solidFill>
                  <a:srgbClr val="00B050"/>
                </a:solidFill>
                <a:ea typeface="DF00Comic7" pitchFamily="49" charset="-128"/>
                <a:cs typeface="Times New Roman" pitchFamily="18" charset="0"/>
              </a:rPr>
              <a:t> </a:t>
            </a:r>
            <a:endParaRPr kumimoji="1" lang="en-GB" altLang="ja-JP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8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Travel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Japan!</a:t>
            </a:r>
            <a:br>
              <a:rPr kumimoji="1" lang="en-US" altLang="ja-JP" dirty="0" smtClean="0"/>
            </a:br>
            <a:r>
              <a:rPr lang="en-US" altLang="ja-JP" dirty="0"/>
              <a:t>How far can you go?</a:t>
            </a:r>
            <a:endParaRPr kumimoji="1" lang="ja-JP" altLang="en-US" dirty="0"/>
          </a:p>
        </p:txBody>
      </p:sp>
      <p:pic>
        <p:nvPicPr>
          <p:cNvPr id="2052" name="Picture 4" descr="https://minnanokyozai.jp/kyozai/material/IUM00090/ium0009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75459"/>
            <a:ext cx="4737838" cy="343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ukushima\AppData\Local\Microsoft\Windows\Temporary Internet Files\Content.IE5\LBYAEAO4\MC900235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15" y="2060848"/>
            <a:ext cx="1669694" cy="93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97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541818"/>
              </p:ext>
            </p:extLst>
          </p:nvPr>
        </p:nvGraphicFramePr>
        <p:xfrm>
          <a:off x="418430" y="356565"/>
          <a:ext cx="8229600" cy="61687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Q1. Vehicle name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Q2. Max speed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  <a:tr h="88125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510" y="1287079"/>
            <a:ext cx="1009399" cy="73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minnanokyozai.jp/kyozai/material/IUM00120/ium0012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40" y="2204864"/>
            <a:ext cx="823938" cy="71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53" y="3933056"/>
            <a:ext cx="1024312" cy="768234"/>
          </a:xfrm>
          <a:prstGeom prst="rect">
            <a:avLst/>
          </a:prstGeom>
        </p:spPr>
      </p:pic>
      <p:pic>
        <p:nvPicPr>
          <p:cNvPr id="19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5" y="5719519"/>
            <a:ext cx="1025809" cy="74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61" y="3212976"/>
            <a:ext cx="1949896" cy="43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http://upload.wikimedia.org/wikipedia/commons/thumb/9/9f/JR-Maglev-MLX01-2.jpg/1280px-JR-Maglev-MLX01-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5" y="4812010"/>
            <a:ext cx="1025809" cy="76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703798" y="1372562"/>
            <a:ext cx="1623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kuruma</a:t>
            </a:r>
            <a:endParaRPr kumimoji="1" lang="ja-JP" altLang="en-US" sz="3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74979" y="1382866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100km/h</a:t>
            </a:r>
            <a:endParaRPr kumimoji="1" lang="ja-JP" altLang="en-US" sz="3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82510" y="2291198"/>
            <a:ext cx="1665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jitensha</a:t>
            </a:r>
            <a:endParaRPr kumimoji="1" lang="ja-JP" altLang="en-US" sz="36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744161" y="3140968"/>
            <a:ext cx="154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densha</a:t>
            </a:r>
            <a:endParaRPr kumimoji="1" lang="ja-JP" altLang="en-US" sz="3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378612" y="4077072"/>
            <a:ext cx="2273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shinkansen</a:t>
            </a:r>
            <a:endParaRPr kumimoji="1" lang="ja-JP" altLang="en-US" sz="3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74200" y="4994012"/>
            <a:ext cx="2621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rinia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mootaa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kaa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750349" y="5719519"/>
            <a:ext cx="1530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/>
              <a:t>hikooki</a:t>
            </a:r>
            <a:endParaRPr kumimoji="1" lang="ja-JP" altLang="en-US" sz="3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09018" y="2237843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2</a:t>
            </a:r>
            <a:r>
              <a:rPr lang="en-US" altLang="ja-JP" sz="3600" dirty="0" smtClean="0"/>
              <a:t>0km/h</a:t>
            </a:r>
            <a:endParaRPr kumimoji="1" lang="ja-JP" altLang="en-US" sz="3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809018" y="3106920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/>
              <a:t>8</a:t>
            </a:r>
            <a:r>
              <a:rPr lang="en-US" altLang="ja-JP" sz="3600" dirty="0" smtClean="0"/>
              <a:t>0km/h</a:t>
            </a:r>
            <a:endParaRPr kumimoji="1" lang="ja-JP" altLang="en-US" sz="3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574979" y="3994007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300km/h</a:t>
            </a:r>
            <a:endParaRPr kumimoji="1" lang="ja-JP" altLang="en-US" sz="3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574979" y="4873522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500km/h</a:t>
            </a:r>
            <a:endParaRPr kumimoji="1" lang="ja-JP" altLang="en-US" sz="3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340941" y="5767929"/>
            <a:ext cx="2119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3600" dirty="0" smtClean="0"/>
              <a:t>1000km/h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2257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121611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1196753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1196752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824832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825914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824831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8" y="105502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880590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4232518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40" y="572105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648342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418606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65852" y="116632"/>
            <a:ext cx="7465185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r>
              <a:rPr lang="en-US" altLang="ja-JP" sz="3200" dirty="0"/>
              <a:t>Q3. If you travel at the max speed for one hour, how far can you go</a:t>
            </a:r>
            <a:r>
              <a:rPr lang="en-US" altLang="ja-JP" sz="3200" dirty="0" smtClean="0"/>
              <a:t>?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(Please </a:t>
            </a:r>
            <a:r>
              <a:rPr lang="en-US" altLang="ja-JP" sz="3200" dirty="0" err="1" smtClean="0"/>
              <a:t>colour</a:t>
            </a:r>
            <a:r>
              <a:rPr lang="en-US" altLang="ja-JP" sz="3200" smtClean="0"/>
              <a:t>!!)</a:t>
            </a:r>
            <a:endParaRPr lang="ja-JP" altLang="ja-JP" sz="4400" dirty="0"/>
          </a:p>
        </p:txBody>
      </p:sp>
      <p:sp>
        <p:nvSpPr>
          <p:cNvPr id="18" name="円/楕円 17"/>
          <p:cNvSpPr/>
          <p:nvPr/>
        </p:nvSpPr>
        <p:spPr>
          <a:xfrm>
            <a:off x="2915816" y="4132006"/>
            <a:ext cx="245960" cy="24596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7925" y="2478934"/>
            <a:ext cx="1965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C00000"/>
                </a:solidFill>
              </a:rPr>
              <a:t>Hiroshima</a:t>
            </a:r>
            <a:endParaRPr kumimoji="1" lang="ja-JP" altLang="en-US" sz="3200" dirty="0">
              <a:solidFill>
                <a:srgbClr val="C00000"/>
              </a:solidFill>
            </a:endParaRPr>
          </a:p>
        </p:txBody>
      </p:sp>
      <p:sp>
        <p:nvSpPr>
          <p:cNvPr id="5" name="フリーフォーム 4"/>
          <p:cNvSpPr/>
          <p:nvPr/>
        </p:nvSpPr>
        <p:spPr>
          <a:xfrm>
            <a:off x="3942664" y="4469130"/>
            <a:ext cx="1360856" cy="185473"/>
          </a:xfrm>
          <a:custGeom>
            <a:avLst/>
            <a:gdLst>
              <a:gd name="connsiteX0" fmla="*/ 1280160 w 1280160"/>
              <a:gd name="connsiteY0" fmla="*/ 172676 h 220989"/>
              <a:gd name="connsiteX1" fmla="*/ 1223010 w 1280160"/>
              <a:gd name="connsiteY1" fmla="*/ 206966 h 220989"/>
              <a:gd name="connsiteX2" fmla="*/ 1040130 w 1280160"/>
              <a:gd name="connsiteY2" fmla="*/ 206966 h 220989"/>
              <a:gd name="connsiteX3" fmla="*/ 822960 w 1280160"/>
              <a:gd name="connsiteY3" fmla="*/ 195536 h 220989"/>
              <a:gd name="connsiteX4" fmla="*/ 651510 w 1280160"/>
              <a:gd name="connsiteY4" fmla="*/ 195536 h 220989"/>
              <a:gd name="connsiteX5" fmla="*/ 582930 w 1280160"/>
              <a:gd name="connsiteY5" fmla="*/ 172676 h 220989"/>
              <a:gd name="connsiteX6" fmla="*/ 548640 w 1280160"/>
              <a:gd name="connsiteY6" fmla="*/ 149816 h 220989"/>
              <a:gd name="connsiteX7" fmla="*/ 445770 w 1280160"/>
              <a:gd name="connsiteY7" fmla="*/ 115526 h 220989"/>
              <a:gd name="connsiteX8" fmla="*/ 411480 w 1280160"/>
              <a:gd name="connsiteY8" fmla="*/ 104096 h 220989"/>
              <a:gd name="connsiteX9" fmla="*/ 365760 w 1280160"/>
              <a:gd name="connsiteY9" fmla="*/ 69806 h 220989"/>
              <a:gd name="connsiteX10" fmla="*/ 297180 w 1280160"/>
              <a:gd name="connsiteY10" fmla="*/ 35516 h 220989"/>
              <a:gd name="connsiteX11" fmla="*/ 171450 w 1280160"/>
              <a:gd name="connsiteY11" fmla="*/ 24086 h 220989"/>
              <a:gd name="connsiteX12" fmla="*/ 125730 w 1280160"/>
              <a:gd name="connsiteY12" fmla="*/ 12656 h 220989"/>
              <a:gd name="connsiteX13" fmla="*/ 91440 w 1280160"/>
              <a:gd name="connsiteY13" fmla="*/ 1226 h 220989"/>
              <a:gd name="connsiteX14" fmla="*/ 0 w 1280160"/>
              <a:gd name="connsiteY14" fmla="*/ 1226 h 22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80160" h="220989">
                <a:moveTo>
                  <a:pt x="1280160" y="172676"/>
                </a:moveTo>
                <a:cubicBezTo>
                  <a:pt x="1261110" y="184106"/>
                  <a:pt x="1242881" y="197031"/>
                  <a:pt x="1223010" y="206966"/>
                </a:cubicBezTo>
                <a:cubicBezTo>
                  <a:pt x="1165113" y="235914"/>
                  <a:pt x="1103755" y="211860"/>
                  <a:pt x="1040130" y="206966"/>
                </a:cubicBezTo>
                <a:cubicBezTo>
                  <a:pt x="924423" y="168397"/>
                  <a:pt x="995576" y="182258"/>
                  <a:pt x="822960" y="195536"/>
                </a:cubicBezTo>
                <a:cubicBezTo>
                  <a:pt x="751675" y="219298"/>
                  <a:pt x="775816" y="216254"/>
                  <a:pt x="651510" y="195536"/>
                </a:cubicBezTo>
                <a:cubicBezTo>
                  <a:pt x="627741" y="191575"/>
                  <a:pt x="602980" y="186042"/>
                  <a:pt x="582930" y="172676"/>
                </a:cubicBezTo>
                <a:cubicBezTo>
                  <a:pt x="571500" y="165056"/>
                  <a:pt x="561193" y="155395"/>
                  <a:pt x="548640" y="149816"/>
                </a:cubicBezTo>
                <a:lnTo>
                  <a:pt x="445770" y="115526"/>
                </a:lnTo>
                <a:lnTo>
                  <a:pt x="411480" y="104096"/>
                </a:lnTo>
                <a:cubicBezTo>
                  <a:pt x="396240" y="92666"/>
                  <a:pt x="381262" y="80879"/>
                  <a:pt x="365760" y="69806"/>
                </a:cubicBezTo>
                <a:cubicBezTo>
                  <a:pt x="343123" y="53637"/>
                  <a:pt x="325489" y="39560"/>
                  <a:pt x="297180" y="35516"/>
                </a:cubicBezTo>
                <a:cubicBezTo>
                  <a:pt x="255520" y="29565"/>
                  <a:pt x="213360" y="27896"/>
                  <a:pt x="171450" y="24086"/>
                </a:cubicBezTo>
                <a:cubicBezTo>
                  <a:pt x="156210" y="20276"/>
                  <a:pt x="140835" y="16972"/>
                  <a:pt x="125730" y="12656"/>
                </a:cubicBezTo>
                <a:cubicBezTo>
                  <a:pt x="114145" y="9346"/>
                  <a:pt x="103439" y="2317"/>
                  <a:pt x="91440" y="1226"/>
                </a:cubicBezTo>
                <a:cubicBezTo>
                  <a:pt x="61085" y="-1534"/>
                  <a:pt x="30480" y="1226"/>
                  <a:pt x="0" y="1226"/>
                </a:cubicBezTo>
              </a:path>
            </a:pathLst>
          </a:cu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>
            <a:off x="3120390" y="4297520"/>
            <a:ext cx="765810" cy="171610"/>
          </a:xfrm>
          <a:custGeom>
            <a:avLst/>
            <a:gdLst>
              <a:gd name="connsiteX0" fmla="*/ 765810 w 765810"/>
              <a:gd name="connsiteY0" fmla="*/ 171610 h 171610"/>
              <a:gd name="connsiteX1" fmla="*/ 674370 w 765810"/>
              <a:gd name="connsiteY1" fmla="*/ 114460 h 171610"/>
              <a:gd name="connsiteX2" fmla="*/ 640080 w 765810"/>
              <a:gd name="connsiteY2" fmla="*/ 125890 h 171610"/>
              <a:gd name="connsiteX3" fmla="*/ 491490 w 765810"/>
              <a:gd name="connsiteY3" fmla="*/ 114460 h 171610"/>
              <a:gd name="connsiteX4" fmla="*/ 445770 w 765810"/>
              <a:gd name="connsiteY4" fmla="*/ 103030 h 171610"/>
              <a:gd name="connsiteX5" fmla="*/ 377190 w 765810"/>
              <a:gd name="connsiteY5" fmla="*/ 80170 h 171610"/>
              <a:gd name="connsiteX6" fmla="*/ 240030 w 765810"/>
              <a:gd name="connsiteY6" fmla="*/ 57310 h 171610"/>
              <a:gd name="connsiteX7" fmla="*/ 171450 w 765810"/>
              <a:gd name="connsiteY7" fmla="*/ 34450 h 171610"/>
              <a:gd name="connsiteX8" fmla="*/ 57150 w 765810"/>
              <a:gd name="connsiteY8" fmla="*/ 11590 h 171610"/>
              <a:gd name="connsiteX9" fmla="*/ 0 w 765810"/>
              <a:gd name="connsiteY9" fmla="*/ 160 h 17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810" h="171610">
                <a:moveTo>
                  <a:pt x="765810" y="171610"/>
                </a:moveTo>
                <a:cubicBezTo>
                  <a:pt x="747708" y="157128"/>
                  <a:pt x="707873" y="114460"/>
                  <a:pt x="674370" y="114460"/>
                </a:cubicBezTo>
                <a:cubicBezTo>
                  <a:pt x="662322" y="114460"/>
                  <a:pt x="651510" y="122080"/>
                  <a:pt x="640080" y="125890"/>
                </a:cubicBezTo>
                <a:cubicBezTo>
                  <a:pt x="590550" y="122080"/>
                  <a:pt x="540826" y="120264"/>
                  <a:pt x="491490" y="114460"/>
                </a:cubicBezTo>
                <a:cubicBezTo>
                  <a:pt x="475889" y="112625"/>
                  <a:pt x="460817" y="107544"/>
                  <a:pt x="445770" y="103030"/>
                </a:cubicBezTo>
                <a:cubicBezTo>
                  <a:pt x="422690" y="96106"/>
                  <a:pt x="401100" y="83159"/>
                  <a:pt x="377190" y="80170"/>
                </a:cubicBezTo>
                <a:cubicBezTo>
                  <a:pt x="312354" y="72065"/>
                  <a:pt x="293973" y="73493"/>
                  <a:pt x="240030" y="57310"/>
                </a:cubicBezTo>
                <a:cubicBezTo>
                  <a:pt x="216950" y="50386"/>
                  <a:pt x="195079" y="39176"/>
                  <a:pt x="171450" y="34450"/>
                </a:cubicBezTo>
                <a:cubicBezTo>
                  <a:pt x="133350" y="26830"/>
                  <a:pt x="94011" y="23877"/>
                  <a:pt x="57150" y="11590"/>
                </a:cubicBezTo>
                <a:cubicBezTo>
                  <a:pt x="15631" y="-2250"/>
                  <a:pt x="34908" y="160"/>
                  <a:pt x="0" y="160"/>
                </a:cubicBezTo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1954530" y="4206240"/>
            <a:ext cx="960120" cy="697230"/>
          </a:xfrm>
          <a:custGeom>
            <a:avLst/>
            <a:gdLst>
              <a:gd name="connsiteX0" fmla="*/ 960120 w 960120"/>
              <a:gd name="connsiteY0" fmla="*/ 34290 h 697230"/>
              <a:gd name="connsiteX1" fmla="*/ 902970 w 960120"/>
              <a:gd name="connsiteY1" fmla="*/ 22860 h 697230"/>
              <a:gd name="connsiteX2" fmla="*/ 800100 w 960120"/>
              <a:gd name="connsiteY2" fmla="*/ 68580 h 697230"/>
              <a:gd name="connsiteX3" fmla="*/ 777240 w 960120"/>
              <a:gd name="connsiteY3" fmla="*/ 102870 h 697230"/>
              <a:gd name="connsiteX4" fmla="*/ 662940 w 960120"/>
              <a:gd name="connsiteY4" fmla="*/ 102870 h 697230"/>
              <a:gd name="connsiteX5" fmla="*/ 605790 w 960120"/>
              <a:gd name="connsiteY5" fmla="*/ 11430 h 697230"/>
              <a:gd name="connsiteX6" fmla="*/ 571500 w 960120"/>
              <a:gd name="connsiteY6" fmla="*/ 0 h 697230"/>
              <a:gd name="connsiteX7" fmla="*/ 468630 w 960120"/>
              <a:gd name="connsiteY7" fmla="*/ 11430 h 697230"/>
              <a:gd name="connsiteX8" fmla="*/ 422910 w 960120"/>
              <a:gd name="connsiteY8" fmla="*/ 68580 h 697230"/>
              <a:gd name="connsiteX9" fmla="*/ 320040 w 960120"/>
              <a:gd name="connsiteY9" fmla="*/ 137160 h 697230"/>
              <a:gd name="connsiteX10" fmla="*/ 285750 w 960120"/>
              <a:gd name="connsiteY10" fmla="*/ 160020 h 697230"/>
              <a:gd name="connsiteX11" fmla="*/ 228600 w 960120"/>
              <a:gd name="connsiteY11" fmla="*/ 228600 h 697230"/>
              <a:gd name="connsiteX12" fmla="*/ 194310 w 960120"/>
              <a:gd name="connsiteY12" fmla="*/ 308610 h 697230"/>
              <a:gd name="connsiteX13" fmla="*/ 171450 w 960120"/>
              <a:gd name="connsiteY13" fmla="*/ 377190 h 697230"/>
              <a:gd name="connsiteX14" fmla="*/ 148590 w 960120"/>
              <a:gd name="connsiteY14" fmla="*/ 445770 h 697230"/>
              <a:gd name="connsiteX15" fmla="*/ 137160 w 960120"/>
              <a:gd name="connsiteY15" fmla="*/ 480060 h 697230"/>
              <a:gd name="connsiteX16" fmla="*/ 80010 w 960120"/>
              <a:gd name="connsiteY16" fmla="*/ 548640 h 697230"/>
              <a:gd name="connsiteX17" fmla="*/ 22860 w 960120"/>
              <a:gd name="connsiteY17" fmla="*/ 617220 h 697230"/>
              <a:gd name="connsiteX18" fmla="*/ 11430 w 960120"/>
              <a:gd name="connsiteY18" fmla="*/ 651510 h 697230"/>
              <a:gd name="connsiteX19" fmla="*/ 0 w 960120"/>
              <a:gd name="connsiteY19" fmla="*/ 697230 h 69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60120" h="697230">
                <a:moveTo>
                  <a:pt x="960120" y="34290"/>
                </a:moveTo>
                <a:cubicBezTo>
                  <a:pt x="941070" y="30480"/>
                  <a:pt x="922317" y="21101"/>
                  <a:pt x="902970" y="22860"/>
                </a:cubicBezTo>
                <a:cubicBezTo>
                  <a:pt x="855721" y="27155"/>
                  <a:pt x="834850" y="45414"/>
                  <a:pt x="800100" y="68580"/>
                </a:cubicBezTo>
                <a:cubicBezTo>
                  <a:pt x="792480" y="80010"/>
                  <a:pt x="787967" y="94288"/>
                  <a:pt x="777240" y="102870"/>
                </a:cubicBezTo>
                <a:cubicBezTo>
                  <a:pt x="747014" y="127051"/>
                  <a:pt x="688641" y="106542"/>
                  <a:pt x="662940" y="102870"/>
                </a:cubicBezTo>
                <a:cubicBezTo>
                  <a:pt x="642090" y="40321"/>
                  <a:pt x="656507" y="36788"/>
                  <a:pt x="605790" y="11430"/>
                </a:cubicBezTo>
                <a:cubicBezTo>
                  <a:pt x="595014" y="6042"/>
                  <a:pt x="582930" y="3810"/>
                  <a:pt x="571500" y="0"/>
                </a:cubicBezTo>
                <a:cubicBezTo>
                  <a:pt x="537210" y="3810"/>
                  <a:pt x="502101" y="3062"/>
                  <a:pt x="468630" y="11430"/>
                </a:cubicBezTo>
                <a:cubicBezTo>
                  <a:pt x="400974" y="28344"/>
                  <a:pt x="459156" y="32334"/>
                  <a:pt x="422910" y="68580"/>
                </a:cubicBezTo>
                <a:lnTo>
                  <a:pt x="320040" y="137160"/>
                </a:lnTo>
                <a:cubicBezTo>
                  <a:pt x="308610" y="144780"/>
                  <a:pt x="295464" y="150306"/>
                  <a:pt x="285750" y="160020"/>
                </a:cubicBezTo>
                <a:cubicBezTo>
                  <a:pt x="241746" y="204024"/>
                  <a:pt x="260426" y="180860"/>
                  <a:pt x="228600" y="228600"/>
                </a:cubicBezTo>
                <a:cubicBezTo>
                  <a:pt x="198364" y="349543"/>
                  <a:pt x="239415" y="207123"/>
                  <a:pt x="194310" y="308610"/>
                </a:cubicBezTo>
                <a:cubicBezTo>
                  <a:pt x="184523" y="330630"/>
                  <a:pt x="179070" y="354330"/>
                  <a:pt x="171450" y="377190"/>
                </a:cubicBezTo>
                <a:lnTo>
                  <a:pt x="148590" y="445770"/>
                </a:lnTo>
                <a:cubicBezTo>
                  <a:pt x="144780" y="457200"/>
                  <a:pt x="143843" y="470035"/>
                  <a:pt x="137160" y="480060"/>
                </a:cubicBezTo>
                <a:cubicBezTo>
                  <a:pt x="80403" y="565196"/>
                  <a:pt x="153349" y="460633"/>
                  <a:pt x="80010" y="548640"/>
                </a:cubicBezTo>
                <a:cubicBezTo>
                  <a:pt x="444" y="644119"/>
                  <a:pt x="123039" y="517041"/>
                  <a:pt x="22860" y="617220"/>
                </a:cubicBezTo>
                <a:cubicBezTo>
                  <a:pt x="19050" y="628650"/>
                  <a:pt x="14740" y="639925"/>
                  <a:pt x="11430" y="651510"/>
                </a:cubicBezTo>
                <a:cubicBezTo>
                  <a:pt x="7114" y="666615"/>
                  <a:pt x="0" y="697230"/>
                  <a:pt x="0" y="697230"/>
                </a:cubicBezTo>
              </a:path>
            </a:pathLst>
          </a:cu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/>
          <p:cNvCxnSpPr>
            <a:stCxn id="16" idx="3"/>
          </p:cNvCxnSpPr>
          <p:nvPr/>
        </p:nvCxnSpPr>
        <p:spPr>
          <a:xfrm flipH="1">
            <a:off x="377782" y="4628546"/>
            <a:ext cx="4950318" cy="168077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四角形吹き出し 24"/>
          <p:cNvSpPr/>
          <p:nvPr/>
        </p:nvSpPr>
        <p:spPr>
          <a:xfrm>
            <a:off x="3120390" y="2626652"/>
            <a:ext cx="1667634" cy="730339"/>
          </a:xfrm>
          <a:prstGeom prst="wedgeRectCallout">
            <a:avLst>
              <a:gd name="adj1" fmla="val 1100"/>
              <a:gd name="adj2" fmla="val 1610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Kyoto </a:t>
            </a:r>
          </a:p>
          <a:p>
            <a:pPr algn="ctr"/>
            <a:r>
              <a:rPr lang="en-US" altLang="ja-JP" sz="2400" dirty="0"/>
              <a:t>300km</a:t>
            </a:r>
            <a:endParaRPr kumimoji="1" lang="ja-JP" altLang="en-US" sz="2400" dirty="0"/>
          </a:p>
        </p:txBody>
      </p:sp>
      <p:sp>
        <p:nvSpPr>
          <p:cNvPr id="28" name="四角形吹き出し 27"/>
          <p:cNvSpPr/>
          <p:nvPr/>
        </p:nvSpPr>
        <p:spPr>
          <a:xfrm>
            <a:off x="605908" y="3063709"/>
            <a:ext cx="1667634" cy="730339"/>
          </a:xfrm>
          <a:prstGeom prst="wedgeRectCallout">
            <a:avLst>
              <a:gd name="adj1" fmla="val 90203"/>
              <a:gd name="adj2" fmla="val 10788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Hiroshima</a:t>
            </a:r>
            <a:r>
              <a:rPr kumimoji="1" lang="en-US" altLang="ja-JP" sz="2400" dirty="0" smtClean="0"/>
              <a:t> </a:t>
            </a:r>
          </a:p>
          <a:p>
            <a:pPr algn="ctr"/>
            <a:r>
              <a:rPr lang="en-US" altLang="ja-JP" sz="2400" dirty="0" smtClean="0"/>
              <a:t>500km</a:t>
            </a:r>
            <a:endParaRPr kumimoji="1" lang="ja-JP" altLang="en-US" sz="2400" dirty="0"/>
          </a:p>
        </p:txBody>
      </p:sp>
      <p:sp>
        <p:nvSpPr>
          <p:cNvPr id="29" name="四角形吹き出し 28"/>
          <p:cNvSpPr/>
          <p:nvPr/>
        </p:nvSpPr>
        <p:spPr>
          <a:xfrm>
            <a:off x="22405" y="3990328"/>
            <a:ext cx="1667634" cy="730339"/>
          </a:xfrm>
          <a:prstGeom prst="wedgeRectCallout">
            <a:avLst>
              <a:gd name="adj1" fmla="val 51134"/>
              <a:gd name="adj2" fmla="val 8128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Kagoshima</a:t>
            </a:r>
            <a:r>
              <a:rPr kumimoji="1" lang="en-US" altLang="ja-JP" sz="2400" dirty="0" smtClean="0"/>
              <a:t> </a:t>
            </a:r>
          </a:p>
          <a:p>
            <a:pPr algn="ctr"/>
            <a:r>
              <a:rPr lang="en-US" altLang="ja-JP" sz="2400" dirty="0"/>
              <a:t>850</a:t>
            </a:r>
            <a:r>
              <a:rPr lang="en-US" altLang="ja-JP" sz="2400" dirty="0" smtClean="0"/>
              <a:t>km</a:t>
            </a:r>
            <a:endParaRPr kumimoji="1" lang="ja-JP" altLang="en-US" sz="2400" dirty="0"/>
          </a:p>
        </p:txBody>
      </p:sp>
      <p:sp>
        <p:nvSpPr>
          <p:cNvPr id="30" name="四角形吹き出し 29"/>
          <p:cNvSpPr/>
          <p:nvPr/>
        </p:nvSpPr>
        <p:spPr>
          <a:xfrm>
            <a:off x="2853426" y="5736369"/>
            <a:ext cx="1667634" cy="730339"/>
          </a:xfrm>
          <a:prstGeom prst="wedgeRectCallout">
            <a:avLst>
              <a:gd name="adj1" fmla="val -179161"/>
              <a:gd name="adj2" fmla="val 3119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Okinawa </a:t>
            </a:r>
          </a:p>
          <a:p>
            <a:pPr algn="ctr"/>
            <a:r>
              <a:rPr lang="en-US" altLang="ja-JP" sz="2400" dirty="0"/>
              <a:t>1000</a:t>
            </a:r>
            <a:r>
              <a:rPr lang="en-US" altLang="ja-JP" sz="2400" dirty="0" smtClean="0"/>
              <a:t>km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789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5" grpId="0" animBg="1"/>
      <p:bldP spid="14" grpId="0" animBg="1"/>
      <p:bldP spid="21" grpId="0" animBg="1"/>
      <p:bldP spid="25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Tenki</a:t>
            </a:r>
            <a:endParaRPr kumimoji="1" lang="ja-JP" altLang="en-US" dirty="0"/>
          </a:p>
        </p:txBody>
      </p:sp>
      <p:pic>
        <p:nvPicPr>
          <p:cNvPr id="4" name="Picture 2" descr="https://minnanokyozai.jp/kyozai/material/IUM00231/ium0023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1862419"/>
            <a:ext cx="2540284" cy="184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innanokyozai.jp/kyozai/material/IUM00255/ium0025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414" y="1887273"/>
            <a:ext cx="2506002" cy="181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innanokyozai.jp/kyozai/material/IUM00215/ium0021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96" y="4461084"/>
            <a:ext cx="2958799" cy="21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minnanokyozai.jp/kyozai/material/IUM00037/ium0003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99" y="4596239"/>
            <a:ext cx="2088232" cy="18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19398" y="981190"/>
            <a:ext cx="1126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hare</a:t>
            </a:r>
            <a:endParaRPr kumimoji="1"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60272" y="981190"/>
            <a:ext cx="1657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k</a:t>
            </a:r>
            <a:r>
              <a:rPr lang="en-US" altLang="ja-JP" sz="4000" dirty="0" err="1" smtClean="0"/>
              <a:t>umori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34466" y="375303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ame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90234" y="3753036"/>
            <a:ext cx="1035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 smtClean="0"/>
              <a:t>y</a:t>
            </a:r>
            <a:r>
              <a:rPr kumimoji="1" lang="en-US" altLang="ja-JP" sz="4000" dirty="0" err="1" smtClean="0"/>
              <a:t>uki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219839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a</a:t>
            </a:r>
            <a:r>
              <a:rPr lang="en-US" altLang="ja-JP" dirty="0" err="1" smtClean="0"/>
              <a:t>tsui</a:t>
            </a:r>
            <a:endParaRPr kumimoji="1" lang="ja-JP" altLang="en-US" dirty="0"/>
          </a:p>
        </p:txBody>
      </p:sp>
      <p:pic>
        <p:nvPicPr>
          <p:cNvPr id="8194" name="Picture 2" descr="https://minnanokyozai.jp/kyozai/material/IUM00130/ium00130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1401"/>
            <a:ext cx="4038600" cy="288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minnanokyozai.jp/kyozai/material/IUM00217/ium0021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09285"/>
            <a:ext cx="4038600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</a:t>
            </a:r>
            <a:r>
              <a:rPr lang="en-US" altLang="ja-JP" dirty="0" err="1" smtClean="0"/>
              <a:t>amu</a:t>
            </a:r>
            <a:r>
              <a:rPr kumimoji="1" lang="en-US" altLang="ja-JP" dirty="0" err="1" smtClean="0"/>
              <a:t>i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8/ium0012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/>
          <a:lstStyle/>
          <a:p>
            <a:r>
              <a:rPr lang="en-US" altLang="ja-JP" dirty="0" smtClean="0"/>
              <a:t>Transportation</a:t>
            </a:r>
            <a:endParaRPr lang="ja-JP" altLang="en-US" dirty="0"/>
          </a:p>
        </p:txBody>
      </p:sp>
      <p:pic>
        <p:nvPicPr>
          <p:cNvPr id="13" name="Picture 2" descr="https://minnanokyozai.jp/kyozai/material/IUM00359/ium0035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6" y="5107130"/>
            <a:ext cx="1962068" cy="142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92447"/>
            <a:ext cx="1403574" cy="101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s://minnanokyozai.jp/kyozai/material/IUM00300/ium0030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550446" cy="112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00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s://minnanokyozai.jp/kyozai/material/IUM00038/ium0003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35853"/>
            <a:ext cx="1571253" cy="133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kuruma</a:t>
            </a:r>
            <a:endParaRPr kumimoji="1" lang="ja-JP" altLang="en-US" dirty="0"/>
          </a:p>
        </p:txBody>
      </p:sp>
      <p:pic>
        <p:nvPicPr>
          <p:cNvPr id="2050" name="Picture 2" descr="https://minnanokyozai.jp/kyozai/material/IUM00359/ium00359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29606"/>
            <a:ext cx="533400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31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takushii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913" y="1600200"/>
            <a:ext cx="626817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81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basu</a:t>
            </a:r>
            <a:endParaRPr kumimoji="1" lang="ja-JP" altLang="en-US" dirty="0"/>
          </a:p>
        </p:txBody>
      </p:sp>
      <p:pic>
        <p:nvPicPr>
          <p:cNvPr id="3074" name="Picture 2" descr="https://minnanokyozai.jp/kyozai/material/IUM00308/ium00308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6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393</Words>
  <Application>Microsoft Office PowerPoint</Application>
  <PresentationFormat>画面に合わせる (4:3)</PresentationFormat>
  <Paragraphs>201</Paragraphs>
  <Slides>24</Slides>
  <Notes>24</Notes>
  <HiddenSlides>0</HiddenSlides>
  <MMClips>20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​​テーマ</vt:lpstr>
      <vt:lpstr> Transportation</vt:lpstr>
      <vt:lpstr>Review Tenki</vt:lpstr>
      <vt:lpstr>Tenki</vt:lpstr>
      <vt:lpstr>atsui</vt:lpstr>
      <vt:lpstr>samui</vt:lpstr>
      <vt:lpstr>Transportation</vt:lpstr>
      <vt:lpstr>kuruma</vt:lpstr>
      <vt:lpstr>takushii</vt:lpstr>
      <vt:lpstr>basu</vt:lpstr>
      <vt:lpstr>jitensha</vt:lpstr>
      <vt:lpstr>densha</vt:lpstr>
      <vt:lpstr>Shinkansen </vt:lpstr>
      <vt:lpstr>hikooki</vt:lpstr>
      <vt:lpstr>fune</vt:lpstr>
      <vt:lpstr>PowerPoint プレゼンテーション</vt:lpstr>
      <vt:lpstr>PowerPoint プレゼンテーション</vt:lpstr>
      <vt:lpstr>Linear motor car (Maglev train) Rinia mootaa kaa</vt:lpstr>
      <vt:lpstr>Let’s review numbers!! 1-10</vt:lpstr>
      <vt:lpstr>Let’s learn numbers!! 11-20</vt:lpstr>
      <vt:lpstr>10-100 (Review)</vt:lpstr>
      <vt:lpstr>100-1000</vt:lpstr>
      <vt:lpstr>Travel in Japan! How far can you go?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Kanako Ukai</cp:lastModifiedBy>
  <cp:revision>107</cp:revision>
  <cp:lastPrinted>2014-09-30T15:27:24Z</cp:lastPrinted>
  <dcterms:created xsi:type="dcterms:W3CDTF">2014-09-08T16:14:52Z</dcterms:created>
  <dcterms:modified xsi:type="dcterms:W3CDTF">2016-07-28T14:19:25Z</dcterms:modified>
</cp:coreProperties>
</file>